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434" r:id="rId3"/>
    <p:sldId id="416" r:id="rId4"/>
    <p:sldId id="418" r:id="rId5"/>
    <p:sldId id="437" r:id="rId6"/>
    <p:sldId id="419" r:id="rId7"/>
    <p:sldId id="420" r:id="rId8"/>
    <p:sldId id="421" r:id="rId9"/>
    <p:sldId id="422" r:id="rId10"/>
    <p:sldId id="424" r:id="rId11"/>
    <p:sldId id="423" r:id="rId12"/>
    <p:sldId id="425" r:id="rId13"/>
    <p:sldId id="426" r:id="rId14"/>
    <p:sldId id="427" r:id="rId15"/>
    <p:sldId id="428" r:id="rId16"/>
    <p:sldId id="429" r:id="rId17"/>
    <p:sldId id="430" r:id="rId18"/>
    <p:sldId id="440" r:id="rId19"/>
    <p:sldId id="431" r:id="rId20"/>
    <p:sldId id="432" r:id="rId21"/>
    <p:sldId id="433" r:id="rId22"/>
    <p:sldId id="435" r:id="rId23"/>
    <p:sldId id="439" r:id="rId24"/>
    <p:sldId id="436" r:id="rId25"/>
    <p:sldId id="438"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20" autoAdjust="0"/>
    <p:restoredTop sz="77823"/>
  </p:normalViewPr>
  <p:slideViewPr>
    <p:cSldViewPr>
      <p:cViewPr varScale="1">
        <p:scale>
          <a:sx n="98" d="100"/>
          <a:sy n="98" d="100"/>
        </p:scale>
        <p:origin x="215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tiff>
</file>

<file path=ppt/media/image10.png>
</file>

<file path=ppt/media/image11.tiff>
</file>

<file path=ppt/media/image12.tiff>
</file>

<file path=ppt/media/image13.jpg>
</file>

<file path=ppt/media/image14.tiff>
</file>

<file path=ppt/media/image15.png>
</file>

<file path=ppt/media/image16.png>
</file>

<file path=ppt/media/image17.jpeg>
</file>

<file path=ppt/media/image18.jpeg>
</file>

<file path=ppt/media/image2.tiff>
</file>

<file path=ppt/media/image3.jpe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10/23/24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6</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22</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24</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10/23/24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9209EB-A4A6-FC44-87CD-609D2CD1B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228600"/>
            <a:ext cx="8759861" cy="6375582"/>
          </a:xfrm>
          <a:prstGeom prst="rect">
            <a:avLst/>
          </a:prstGeom>
        </p:spPr>
      </p:pic>
    </p:spTree>
    <p:extLst>
      <p:ext uri="{BB962C8B-B14F-4D97-AF65-F5344CB8AC3E}">
        <p14:creationId xmlns:p14="http://schemas.microsoft.com/office/powerpoint/2010/main" val="31147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C00000"/>
                </a:solidFill>
              </a:rPr>
              <a:t>filter</a:t>
            </a:r>
            <a:r>
              <a:rPr lang="en-US" dirty="0">
                <a:solidFill>
                  <a:srgbClr val="0432FF"/>
                </a:solidFill>
              </a:rPr>
              <a:t>(compensation,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a:t>
            </a:r>
            <a:r>
              <a:rPr lang="en-US" dirty="0">
                <a:solidFill>
                  <a:srgbClr val="C00000"/>
                </a:solidFill>
              </a:rPr>
              <a:t>filter</a:t>
            </a:r>
            <a:r>
              <a:rPr lang="en-US" dirty="0">
                <a:solidFill>
                  <a:srgbClr val="0432FF"/>
                </a:solidFill>
              </a:rPr>
              <a:t>(compensation,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C00000"/>
                </a:solidFill>
              </a:rPr>
              <a:t>head</a:t>
            </a:r>
            <a:r>
              <a:rPr lang="en-US" dirty="0">
                <a:solidFill>
                  <a:srgbClr val="0432FF"/>
                </a:solidFill>
              </a:rPr>
              <a:t>(compensation)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a:t>
            </a:r>
            <a:r>
              <a:rPr lang="en-US" dirty="0">
                <a:solidFill>
                  <a:srgbClr val="C00000"/>
                </a:solidFill>
              </a:rPr>
              <a:t>mutate</a:t>
            </a:r>
            <a:r>
              <a:rPr lang="en-US" dirty="0">
                <a:solidFill>
                  <a:srgbClr val="0432FF"/>
                </a:solidFill>
              </a:rPr>
              <a:t>(compensation, </a:t>
            </a:r>
            <a:r>
              <a:rPr lang="en-US" dirty="0" err="1">
                <a:solidFill>
                  <a:srgbClr val="0432FF"/>
                </a:solidFill>
              </a:rPr>
              <a:t>logFruit</a:t>
            </a:r>
            <a:r>
              <a:rPr lang="en-US" dirty="0">
                <a:solidFill>
                  <a:srgbClr val="0432FF"/>
                </a:solidFill>
              </a:rPr>
              <a:t> = </a:t>
            </a:r>
            <a:r>
              <a:rPr lang="en-US" dirty="0">
                <a:solidFill>
                  <a:srgbClr val="C00000"/>
                </a:solidFill>
              </a:rPr>
              <a:t>log</a:t>
            </a:r>
            <a:r>
              <a:rPr lang="en-US" dirty="0">
                <a:solidFill>
                  <a:srgbClr val="0432FF"/>
                </a:solidFill>
              </a:rPr>
              <a:t>(Fruit))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C00000"/>
                </a:solidFill>
              </a:rPr>
              <a:t>head</a:t>
            </a:r>
            <a:r>
              <a:rPr lang="en-US" dirty="0">
                <a:solidFill>
                  <a:srgbClr val="0432FF"/>
                </a:solidFill>
              </a:rPr>
              <a:t>(compensation)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10000"/>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C00000"/>
                </a:solidFill>
              </a:rPr>
              <a:t>arrange</a:t>
            </a:r>
            <a:r>
              <a:rPr lang="en-US" dirty="0">
                <a:solidFill>
                  <a:srgbClr val="0432FF"/>
                </a:solidFill>
              </a:rPr>
              <a:t>(compensation, Fruit) </a:t>
            </a:r>
            <a:r>
              <a:rPr lang="en-US" dirty="0"/>
              <a:t>#default is ascending</a:t>
            </a:r>
          </a:p>
          <a:p>
            <a:pPr marL="0" indent="0">
              <a:buNone/>
            </a:pPr>
            <a:r>
              <a:rPr lang="en-US" dirty="0">
                <a:solidFill>
                  <a:srgbClr val="C00000"/>
                </a:solidFill>
              </a:rPr>
              <a:t>arrange</a:t>
            </a:r>
            <a:r>
              <a:rPr lang="en-US" dirty="0">
                <a:solidFill>
                  <a:srgbClr val="0432FF"/>
                </a:solidFill>
              </a:rPr>
              <a:t>(compensation, -Fruit) </a:t>
            </a:r>
            <a:r>
              <a:rPr lang="en-US" dirty="0"/>
              <a:t>#sorts descending order</a:t>
            </a:r>
          </a:p>
          <a:p>
            <a:pPr marL="0" indent="0">
              <a:buNone/>
            </a:pPr>
            <a:endParaRPr lang="en-US" dirty="0"/>
          </a:p>
          <a:p>
            <a:r>
              <a:rPr lang="en-US" dirty="0"/>
              <a:t>Can sort by multiple criteria</a:t>
            </a:r>
          </a:p>
          <a:p>
            <a:pPr marL="0" indent="0">
              <a:buNone/>
            </a:pPr>
            <a:r>
              <a:rPr lang="en-US" dirty="0">
                <a:solidFill>
                  <a:srgbClr val="C00000"/>
                </a:solidFill>
              </a:rPr>
              <a:t>arrange</a:t>
            </a:r>
            <a:r>
              <a:rPr lang="en-US" dirty="0">
                <a:solidFill>
                  <a:srgbClr val="0432FF"/>
                </a:solidFill>
              </a:rPr>
              <a:t>(compensation,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a:t>
            </a:r>
          </a:p>
          <a:p>
            <a:pPr marL="0" indent="0">
              <a:buNone/>
            </a:pPr>
            <a:r>
              <a:rPr lang="en-US" b="1" i="1" dirty="0"/>
              <a:t>              then</a:t>
            </a:r>
            <a:r>
              <a:rPr lang="en-US" dirty="0"/>
              <a:t>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867400"/>
          </a:xfrm>
        </p:spPr>
        <p:txBody>
          <a:bodyPr>
            <a:normAutofit/>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5D01E4B-4D0D-E779-874C-E5D085BCCC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0167" y="990600"/>
            <a:ext cx="8076633" cy="4526280"/>
          </a:xfrm>
        </p:spPr>
      </p:pic>
    </p:spTree>
    <p:extLst>
      <p:ext uri="{BB962C8B-B14F-4D97-AF65-F5344CB8AC3E}">
        <p14:creationId xmlns:p14="http://schemas.microsoft.com/office/powerpoint/2010/main" val="1291108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mathematical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a:t>
            </a:r>
            <a:r>
              <a:rPr lang="en-US" b="1" i="1" dirty="0"/>
              <a:t>Method 1</a:t>
            </a:r>
            <a:r>
              <a:rPr lang="en-US" i="1" dirty="0"/>
              <a:t>: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r>
              <a:rPr lang="en-US" dirty="0"/>
              <a: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a:t>
            </a:r>
          </a:p>
          <a:p>
            <a:r>
              <a:rPr lang="en-US" dirty="0"/>
              <a:t>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198438"/>
            <a:ext cx="8382000" cy="944562"/>
          </a:xfrm>
        </p:spPr>
        <p:txBody>
          <a:bodyPr>
            <a:normAutofit fontScale="90000"/>
          </a:bodyPr>
          <a:lstStyle/>
          <a:p>
            <a:r>
              <a:rPr lang="en-US" i="1" dirty="0"/>
              <a:t>Summary Stats: </a:t>
            </a:r>
            <a:r>
              <a:rPr lang="en-US" b="1" i="1" dirty="0"/>
              <a:t>Method 2</a:t>
            </a:r>
            <a:r>
              <a:rPr lang="en-US" i="1" dirty="0"/>
              <a:t>: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1D9D-F18F-F819-5F02-1240911920DC}"/>
              </a:ext>
            </a:extLst>
          </p:cNvPr>
          <p:cNvSpPr>
            <a:spLocks noGrp="1"/>
          </p:cNvSpPr>
          <p:nvPr>
            <p:ph type="title"/>
          </p:nvPr>
        </p:nvSpPr>
        <p:spPr>
          <a:xfrm>
            <a:off x="152400" y="379700"/>
            <a:ext cx="3124200" cy="715962"/>
          </a:xfrm>
        </p:spPr>
        <p:txBody>
          <a:bodyPr>
            <a:normAutofit/>
          </a:bodyPr>
          <a:lstStyle/>
          <a:p>
            <a:pPr algn="l"/>
            <a:r>
              <a:rPr lang="en-US" dirty="0"/>
              <a:t>Lets Practice. </a:t>
            </a:r>
          </a:p>
        </p:txBody>
      </p:sp>
      <p:sp>
        <p:nvSpPr>
          <p:cNvPr id="3" name="Content Placeholder 2">
            <a:extLst>
              <a:ext uri="{FF2B5EF4-FFF2-40B4-BE49-F238E27FC236}">
                <a16:creationId xmlns:a16="http://schemas.microsoft.com/office/drawing/2014/main" id="{A21A4A8B-009D-596F-0967-A20F36EC68EE}"/>
              </a:ext>
            </a:extLst>
          </p:cNvPr>
          <p:cNvSpPr>
            <a:spLocks noGrp="1"/>
          </p:cNvSpPr>
          <p:nvPr>
            <p:ph idx="1"/>
          </p:nvPr>
        </p:nvSpPr>
        <p:spPr>
          <a:xfrm>
            <a:off x="457200" y="1515820"/>
            <a:ext cx="8229600" cy="5111578"/>
          </a:xfrm>
        </p:spPr>
        <p:txBody>
          <a:bodyPr>
            <a:normAutofit fontScale="92500" lnSpcReduction="10000"/>
          </a:bodyPr>
          <a:lstStyle/>
          <a:p>
            <a:r>
              <a:rPr lang="en-US" dirty="0"/>
              <a:t>First, we need to make a new Project folder. You have been successful when a .</a:t>
            </a:r>
            <a:r>
              <a:rPr lang="en-US" dirty="0" err="1"/>
              <a:t>Rproj</a:t>
            </a:r>
            <a:r>
              <a:rPr lang="en-US" dirty="0"/>
              <a:t> file is listed in the folder contents (files tab of lower right panel).</a:t>
            </a:r>
          </a:p>
          <a:p>
            <a:r>
              <a:rPr lang="en-US" dirty="0"/>
              <a:t>Make a new script file (.R) and save it in the project folder</a:t>
            </a:r>
          </a:p>
          <a:p>
            <a:r>
              <a:rPr lang="en-US" dirty="0"/>
              <a:t>Load the </a:t>
            </a:r>
            <a:r>
              <a:rPr lang="en-US" i="1" dirty="0" err="1"/>
              <a:t>dplyR</a:t>
            </a:r>
            <a:r>
              <a:rPr lang="en-US" dirty="0"/>
              <a:t> library by putting it at the top of the script as one of the first commands.</a:t>
            </a:r>
          </a:p>
          <a:p>
            <a:pPr marL="457200" lvl="1" indent="0">
              <a:buNone/>
            </a:pPr>
            <a:r>
              <a:rPr lang="en-US" dirty="0">
                <a:solidFill>
                  <a:srgbClr val="0432FF"/>
                </a:solidFill>
              </a:rPr>
              <a:t>#C.M. Gienger</a:t>
            </a:r>
          </a:p>
          <a:p>
            <a:pPr marL="457200" lvl="1" indent="0">
              <a:buNone/>
            </a:pPr>
            <a:r>
              <a:rPr lang="en-US" dirty="0">
                <a:solidFill>
                  <a:srgbClr val="0432FF"/>
                </a:solidFill>
              </a:rPr>
              <a:t>#My sweet sweet practice script</a:t>
            </a:r>
          </a:p>
          <a:p>
            <a:pPr marL="457200" lvl="1" indent="0">
              <a:buNone/>
            </a:pPr>
            <a:r>
              <a:rPr lang="en-US" dirty="0">
                <a:solidFill>
                  <a:srgbClr val="0432FF"/>
                </a:solidFill>
              </a:rPr>
              <a:t>library(</a:t>
            </a:r>
            <a:r>
              <a:rPr lang="en-US" dirty="0" err="1">
                <a:solidFill>
                  <a:srgbClr val="0432FF"/>
                </a:solidFill>
              </a:rPr>
              <a:t>dplyr</a:t>
            </a:r>
            <a:r>
              <a:rPr lang="en-US" dirty="0">
                <a:solidFill>
                  <a:srgbClr val="0432FF"/>
                </a:solidFill>
              </a:rPr>
              <a:t>)</a:t>
            </a:r>
            <a:endParaRPr lang="en-US" dirty="0"/>
          </a:p>
          <a:p>
            <a:pPr marL="514350" indent="-457200"/>
            <a:r>
              <a:rPr lang="en-US" dirty="0"/>
              <a:t>Type the commands in order to produce a completely repeatable workflow. Lets get a look at the data...</a:t>
            </a:r>
          </a:p>
          <a:p>
            <a:pPr marL="457200" lvl="1" indent="0">
              <a:buNone/>
            </a:pPr>
            <a:r>
              <a:rPr lang="en-US" dirty="0" err="1">
                <a:solidFill>
                  <a:srgbClr val="0432FF"/>
                </a:solidFill>
              </a:rPr>
              <a:t>mtcars</a:t>
            </a:r>
            <a:endParaRPr lang="en-US" dirty="0">
              <a:solidFill>
                <a:srgbClr val="0432FF"/>
              </a:solidFill>
            </a:endParaRPr>
          </a:p>
        </p:txBody>
      </p:sp>
      <p:pic>
        <p:nvPicPr>
          <p:cNvPr id="5" name="Picture 4" descr="Graphical user interface, text, application&#10;&#10;Description automatically generated">
            <a:extLst>
              <a:ext uri="{FF2B5EF4-FFF2-40B4-BE49-F238E27FC236}">
                <a16:creationId xmlns:a16="http://schemas.microsoft.com/office/drawing/2014/main" id="{36CEA900-AA42-CD98-9918-970A0C77A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164516"/>
            <a:ext cx="1905000" cy="1226949"/>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BC2E7CF5-C453-B6B1-A106-7A6D577BC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182562"/>
            <a:ext cx="3333136" cy="1219200"/>
          </a:xfrm>
          <a:prstGeom prst="rect">
            <a:avLst/>
          </a:prstGeom>
        </p:spPr>
      </p:pic>
    </p:spTree>
    <p:extLst>
      <p:ext uri="{BB962C8B-B14F-4D97-AF65-F5344CB8AC3E}">
        <p14:creationId xmlns:p14="http://schemas.microsoft.com/office/powerpoint/2010/main" val="84309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228600" y="-125627"/>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533400" y="762000"/>
            <a:ext cx="6934200" cy="5715000"/>
          </a:xfrm>
        </p:spPr>
        <p:txBody>
          <a:bodyPr>
            <a:normAutofit/>
          </a:bodyPr>
          <a:lstStyle/>
          <a:p>
            <a:pPr marL="0" indent="0">
              <a:buNone/>
            </a:pPr>
            <a:r>
              <a:rPr lang="en-US" sz="2000" dirty="0" err="1">
                <a:solidFill>
                  <a:srgbClr val="0432FF"/>
                </a:solidFill>
              </a:rPr>
              <a:t>mtcars</a:t>
            </a:r>
            <a:r>
              <a:rPr lang="en-US" sz="2000" dirty="0">
                <a:solidFill>
                  <a:srgbClr val="0432FF"/>
                </a:solidFill>
              </a:rPr>
              <a:t>   </a:t>
            </a:r>
            <a:r>
              <a:rPr lang="en-US" sz="2000" dirty="0"/>
              <a:t>#displays data; 11 variables with 32 obs. each</a:t>
            </a:r>
          </a:p>
          <a:p>
            <a:pPr marL="0" indent="0">
              <a:buNone/>
            </a:pPr>
            <a:endParaRPr lang="en-US" sz="2000" i="1" dirty="0"/>
          </a:p>
          <a:p>
            <a:r>
              <a:rPr lang="en-US" sz="2000" i="1" dirty="0"/>
              <a:t>#</a:t>
            </a:r>
            <a:r>
              <a:rPr lang="en-US" sz="2000" i="1" dirty="0" err="1"/>
              <a:t>mtcars</a:t>
            </a:r>
            <a:r>
              <a:rPr lang="en-US" sz="2000" dirty="0"/>
              <a:t> is a dataset built-in to R; no need to import data </a:t>
            </a:r>
          </a:p>
          <a:p>
            <a:r>
              <a:rPr lang="en-US" sz="2000" dirty="0"/>
              <a:t>#First column of </a:t>
            </a:r>
            <a:r>
              <a:rPr lang="en-US" sz="2000" i="1" dirty="0" err="1"/>
              <a:t>mtcars</a:t>
            </a:r>
            <a:r>
              <a:rPr lang="en-US" sz="2000" dirty="0"/>
              <a:t> lists car names, but column is not #indexed (not a recognized part of </a:t>
            </a:r>
            <a:r>
              <a:rPr lang="en-US" sz="2000" dirty="0" err="1"/>
              <a:t>dataframe</a:t>
            </a:r>
            <a:r>
              <a:rPr lang="en-US" sz="2000" dirty="0"/>
              <a:t>)</a:t>
            </a:r>
          </a:p>
          <a:p>
            <a:r>
              <a:rPr lang="en-US" sz="2000" dirty="0"/>
              <a:t>#There is a simple fix using </a:t>
            </a:r>
            <a:r>
              <a:rPr lang="en-US" sz="2000" i="1" dirty="0" err="1"/>
              <a:t>dplyR</a:t>
            </a:r>
            <a:endParaRPr lang="en-US" sz="2000" dirty="0">
              <a:solidFill>
                <a:srgbClr val="0432FF"/>
              </a:solidFill>
            </a:endParaRP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&lt;- </a:t>
            </a:r>
            <a:r>
              <a:rPr lang="en-US" sz="2000" dirty="0" err="1">
                <a:solidFill>
                  <a:srgbClr val="0432FF"/>
                </a:solidFill>
              </a:rPr>
              <a:t>mtcars</a:t>
            </a:r>
            <a:r>
              <a:rPr lang="en-US" sz="2000" dirty="0">
                <a:solidFill>
                  <a:srgbClr val="0432FF"/>
                </a:solidFill>
              </a:rPr>
              <a:t> %&gt;% </a:t>
            </a:r>
            <a:r>
              <a:rPr lang="en-US" sz="2000" dirty="0" err="1">
                <a:solidFill>
                  <a:srgbClr val="0432FF"/>
                </a:solidFill>
              </a:rPr>
              <a:t>as_tibble</a:t>
            </a:r>
            <a:r>
              <a:rPr lang="en-US" sz="2000" dirty="0">
                <a:solidFill>
                  <a:srgbClr val="0432FF"/>
                </a:solidFill>
              </a:rPr>
              <a:t>(</a:t>
            </a:r>
            <a:r>
              <a:rPr lang="en-US" sz="2000" dirty="0" err="1">
                <a:solidFill>
                  <a:srgbClr val="0432FF"/>
                </a:solidFill>
              </a:rPr>
              <a:t>rownames</a:t>
            </a:r>
            <a:r>
              <a:rPr lang="en-US" sz="2000">
                <a:solidFill>
                  <a:srgbClr val="0432FF"/>
                </a:solidFill>
              </a:rPr>
              <a:t>="cars")</a:t>
            </a: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a:t>
            </a:r>
            <a:r>
              <a:rPr lang="en-US" sz="2000" dirty="0"/>
              <a:t>#displays formatted data; 12 variables 32 obs.</a:t>
            </a:r>
          </a:p>
          <a:p>
            <a:pPr marL="0" indent="0">
              <a:buNone/>
            </a:pPr>
            <a:r>
              <a:rPr lang="en-US" sz="2000" dirty="0"/>
              <a:t>#first column labeled </a:t>
            </a:r>
            <a:r>
              <a:rPr lang="en-US" sz="2000" i="1" dirty="0"/>
              <a:t>car</a:t>
            </a:r>
            <a:r>
              <a:rPr lang="en-US" sz="2000" dirty="0"/>
              <a:t>; rows also now indexed with row numbers</a:t>
            </a:r>
          </a:p>
          <a:p>
            <a:pPr marL="0" indent="0">
              <a:buNone/>
            </a:pPr>
            <a:endParaRPr lang="en-US" sz="2000" dirty="0">
              <a:solidFill>
                <a:srgbClr val="0432FF"/>
              </a:solidFill>
            </a:endParaRPr>
          </a:p>
          <a:p>
            <a:pPr marL="0" indent="0">
              <a:buNone/>
            </a:pPr>
            <a:r>
              <a:rPr lang="en-US" sz="2000" dirty="0">
                <a:solidFill>
                  <a:srgbClr val="0432FF"/>
                </a:solidFill>
              </a:rPr>
              <a:t>?</a:t>
            </a:r>
            <a:r>
              <a:rPr lang="en-US" sz="2000" dirty="0" err="1">
                <a:solidFill>
                  <a:srgbClr val="0432FF"/>
                </a:solidFill>
              </a:rPr>
              <a:t>mtcars</a:t>
            </a:r>
            <a:r>
              <a:rPr lang="en-US" sz="2000" dirty="0">
                <a:solidFill>
                  <a:srgbClr val="0432FF"/>
                </a:solidFill>
              </a:rPr>
              <a:t>    </a:t>
            </a:r>
            <a:r>
              <a:rPr lang="en-US" sz="2000" dirty="0"/>
              <a:t>#lets see what those variable names mean</a:t>
            </a:r>
          </a:p>
        </p:txBody>
      </p:sp>
      <p:pic>
        <p:nvPicPr>
          <p:cNvPr id="1026" name="Picture 2">
            <a:extLst>
              <a:ext uri="{FF2B5EF4-FFF2-40B4-BE49-F238E27FC236}">
                <a16:creationId xmlns:a16="http://schemas.microsoft.com/office/drawing/2014/main" id="{5BB3E91C-D26F-26DB-7D13-C7EEF00DBD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400" y="818935"/>
            <a:ext cx="1868875"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cLaren 570S Wins 2016 Motor Trend Car of the Year, Mustang GT350R Gets ...">
            <a:extLst>
              <a:ext uri="{FF2B5EF4-FFF2-40B4-BE49-F238E27FC236}">
                <a16:creationId xmlns:a16="http://schemas.microsoft.com/office/drawing/2014/main" id="{F386A795-11C1-2B36-91E7-68B71B334A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2243" y="5181600"/>
            <a:ext cx="2709334"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44151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EA68D-666C-BE44-BBC5-DFF2673C36F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60F8B8-00DA-6249-8347-688030ACCA1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2793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52400"/>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68362"/>
            <a:ext cx="8229600" cy="3202808"/>
          </a:xfrm>
        </p:spPr>
        <p:txBody>
          <a:bodyPr>
            <a:normAutofit fontScale="92500" lnSpcReduction="10000"/>
          </a:bodyPr>
          <a:lstStyle/>
          <a:p>
            <a:r>
              <a:rPr lang="en-US" dirty="0"/>
              <a:t>Recall previous examples; the </a:t>
            </a:r>
            <a:r>
              <a:rPr lang="en-US" dirty="0">
                <a:solidFill>
                  <a:srgbClr val="00B050"/>
                </a:solidFill>
              </a:rPr>
              <a:t>compensation data</a:t>
            </a:r>
            <a:r>
              <a:rPr lang="en-US" dirty="0"/>
              <a:t> are about the production of </a:t>
            </a:r>
            <a:r>
              <a:rPr lang="en-US" dirty="0">
                <a:solidFill>
                  <a:srgbClr val="0432FF"/>
                </a:solidFill>
              </a:rPr>
              <a:t>fruit</a:t>
            </a:r>
            <a:r>
              <a:rPr lang="en-US" dirty="0"/>
              <a:t> (apples, kg) on </a:t>
            </a:r>
            <a:r>
              <a:rPr lang="en-US" dirty="0">
                <a:solidFill>
                  <a:srgbClr val="0432FF"/>
                </a:solidFill>
              </a:rPr>
              <a:t>root</a:t>
            </a:r>
            <a:r>
              <a:rPr lang="en-US" dirty="0"/>
              <a:t>stocks of different widths (mm; the tops are grafted onto rootstocks). </a:t>
            </a:r>
          </a:p>
          <a:p>
            <a:r>
              <a:rPr lang="en-US" dirty="0"/>
              <a:t>Some trees are in parts of the orchard that allow </a:t>
            </a:r>
            <a:r>
              <a:rPr lang="en-US" dirty="0">
                <a:solidFill>
                  <a:srgbClr val="0432FF"/>
                </a:solidFill>
              </a:rPr>
              <a:t>grazing</a:t>
            </a:r>
            <a:r>
              <a:rPr lang="en-US" dirty="0"/>
              <a:t> by cattle, and others are in parts free from grazing.</a:t>
            </a:r>
          </a:p>
          <a:p>
            <a:r>
              <a:rPr lang="en-US" dirty="0">
                <a:effectLst/>
              </a:rPr>
              <a:t>Grazing may reduce the amount of grass, which</a:t>
            </a:r>
            <a:r>
              <a:rPr lang="en-US" dirty="0"/>
              <a:t> </a:t>
            </a:r>
            <a:r>
              <a:rPr lang="en-US" dirty="0">
                <a:effectLst/>
              </a:rPr>
              <a:t>might compete with the apple trees for resources.</a:t>
            </a:r>
          </a:p>
          <a:p>
            <a:endParaRPr lang="en-US" dirty="0"/>
          </a:p>
          <a:p>
            <a:endParaRPr lang="en-US" dirty="0"/>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8001000" y="72190"/>
            <a:ext cx="990600" cy="1147010"/>
          </a:xfrm>
          <a:prstGeom prst="rect">
            <a:avLst/>
          </a:prstGeom>
        </p:spPr>
      </p:pic>
      <p:pic>
        <p:nvPicPr>
          <p:cNvPr id="1026" name="Picture 2" descr="Rootstocks | Fruit Trees Sizes and rootstocks | Apple | Apricot ...">
            <a:extLst>
              <a:ext uri="{FF2B5EF4-FFF2-40B4-BE49-F238E27FC236}">
                <a16:creationId xmlns:a16="http://schemas.microsoft.com/office/drawing/2014/main" id="{2DD5CBFB-4405-EA4C-982D-4DA7476D0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4212714"/>
            <a:ext cx="37957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fting Fruit Trees - Z Grafting Citrus">
            <a:extLst>
              <a:ext uri="{FF2B5EF4-FFF2-40B4-BE49-F238E27FC236}">
                <a16:creationId xmlns:a16="http://schemas.microsoft.com/office/drawing/2014/main" id="{DD3D2240-AB07-6E41-BB30-D8C4848952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8433" y="4136513"/>
            <a:ext cx="2769499" cy="25690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d to Feed Me: WHAT ARE ROOTSTOCKS?">
            <a:extLst>
              <a:ext uri="{FF2B5EF4-FFF2-40B4-BE49-F238E27FC236}">
                <a16:creationId xmlns:a16="http://schemas.microsoft.com/office/drawing/2014/main" id="{C5D49547-1392-6C4B-9787-B5AE92F3B8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5240" y="4071170"/>
            <a:ext cx="1976993" cy="256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a:bodyPr>
          <a:lstStyle/>
          <a:p>
            <a:pPr marL="0" indent="0">
              <a:buNone/>
            </a:pPr>
            <a:endParaRPr lang="en-US" dirty="0"/>
          </a:p>
          <a:p>
            <a:pPr marL="0" indent="0">
              <a:buNone/>
            </a:pPr>
            <a:r>
              <a:rPr lang="en-US" dirty="0">
                <a:solidFill>
                  <a:srgbClr val="0432FF"/>
                </a:solidFill>
              </a:rPr>
              <a:t>compensation &lt;- </a:t>
            </a:r>
            <a:r>
              <a:rPr lang="en-US" dirty="0" err="1">
                <a:solidFill>
                  <a:srgbClr val="C00000"/>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C00000"/>
                </a:solidFill>
              </a:rPr>
              <a:t>glimpse</a:t>
            </a:r>
            <a:r>
              <a:rPr lang="en-US" dirty="0">
                <a:solidFill>
                  <a:srgbClr val="0432FF"/>
                </a:solidFill>
              </a:rPr>
              <a:t>(compensation) </a:t>
            </a:r>
            <a:r>
              <a:rPr lang="en-US" dirty="0"/>
              <a:t># just </a:t>
            </a:r>
            <a:r>
              <a:rPr lang="en-US" dirty="0" err="1"/>
              <a:t>checkin</a:t>
            </a:r>
            <a:r>
              <a:rPr lang="en-US" dirty="0"/>
              <a:t>’</a:t>
            </a:r>
          </a:p>
          <a:p>
            <a:pPr marL="0" indent="0">
              <a:buNone/>
            </a:pPr>
            <a:endParaRPr lang="en-US" dirty="0"/>
          </a:p>
          <a:p>
            <a:pPr marL="0" indent="0">
              <a:buNone/>
            </a:pPr>
            <a:r>
              <a:rPr lang="en-US" dirty="0"/>
              <a:t># get summary statistics for the compensation variables</a:t>
            </a:r>
          </a:p>
          <a:p>
            <a:pPr marL="0" indent="0">
              <a:buNone/>
            </a:pPr>
            <a:r>
              <a:rPr lang="en-US" dirty="0">
                <a:solidFill>
                  <a:srgbClr val="C00000"/>
                </a:solidFill>
              </a:rPr>
              <a:t>summary</a:t>
            </a:r>
            <a:r>
              <a:rPr lang="en-US" dirty="0">
                <a:solidFill>
                  <a:srgbClr val="0432FF"/>
                </a:solidFill>
              </a:rPr>
              <a:t>(compensation)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257653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C00000"/>
                </a:solidFill>
              </a:rPr>
              <a:t>names</a:t>
            </a:r>
            <a:r>
              <a:rPr lang="en-US" dirty="0">
                <a:solidFill>
                  <a:srgbClr val="0432FF"/>
                </a:solidFill>
              </a:rPr>
              <a:t>(compensation)</a:t>
            </a:r>
          </a:p>
          <a:p>
            <a:r>
              <a:rPr lang="en-US" dirty="0"/>
              <a:t>Select a single column:</a:t>
            </a:r>
          </a:p>
          <a:p>
            <a:pPr marL="0" indent="0">
              <a:buNone/>
            </a:pPr>
            <a:r>
              <a:rPr lang="en-US" dirty="0">
                <a:solidFill>
                  <a:srgbClr val="C00000"/>
                </a:solidFill>
              </a:rPr>
              <a:t>select</a:t>
            </a:r>
            <a:r>
              <a:rPr lang="en-US" dirty="0">
                <a:solidFill>
                  <a:srgbClr val="0432FF"/>
                </a:solidFill>
              </a:rPr>
              <a: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C00000"/>
                </a:solidFill>
              </a:rPr>
              <a:t>select</a:t>
            </a:r>
            <a:r>
              <a:rPr lang="en-US" dirty="0">
                <a:solidFill>
                  <a:srgbClr val="0432FF"/>
                </a:solidFill>
              </a:rPr>
              <a: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C00000"/>
                </a:solidFill>
              </a:rPr>
              <a:t>slice</a:t>
            </a:r>
            <a:r>
              <a:rPr lang="en-US" dirty="0">
                <a:solidFill>
                  <a:srgbClr val="0432FF"/>
                </a:solidFill>
              </a:rPr>
              <a:t>(compensation, 2) </a:t>
            </a:r>
            <a:r>
              <a:rPr lang="en-US" dirty="0"/>
              <a:t>#returns data from second row</a:t>
            </a:r>
          </a:p>
          <a:p>
            <a:pPr marL="0" indent="0">
              <a:buNone/>
            </a:pPr>
            <a:r>
              <a:rPr lang="en-US" dirty="0">
                <a:solidFill>
                  <a:srgbClr val="C00000"/>
                </a:solidFill>
              </a:rPr>
              <a:t>slice</a:t>
            </a:r>
            <a:r>
              <a:rPr lang="en-US" dirty="0">
                <a:solidFill>
                  <a:srgbClr val="0432FF"/>
                </a:solidFill>
              </a:rPr>
              <a:t>(compensation, 2:10) </a:t>
            </a:r>
            <a:r>
              <a:rPr lang="en-US" dirty="0"/>
              <a:t>#returns data from rows 2-10</a:t>
            </a:r>
          </a:p>
          <a:p>
            <a:pPr marL="0" indent="0">
              <a:buNone/>
            </a:pPr>
            <a:r>
              <a:rPr lang="en-US" dirty="0">
                <a:solidFill>
                  <a:srgbClr val="C00000"/>
                </a:solidFill>
              </a:rPr>
              <a:t>slice</a:t>
            </a:r>
            <a:r>
              <a:rPr lang="en-US" dirty="0">
                <a:solidFill>
                  <a:srgbClr val="0432FF"/>
                </a:solidFill>
              </a:rPr>
              <a:t>(compensation,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C00000"/>
                </a:solidFill>
              </a:rPr>
              <a:t>with</a:t>
            </a:r>
            <a:r>
              <a:rPr lang="en-US" dirty="0">
                <a:solidFill>
                  <a:srgbClr val="0432FF"/>
                </a:solidFill>
              </a:rPr>
              <a:t>(compensation,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C00000"/>
                </a:solidFill>
              </a:rPr>
              <a:t>filter</a:t>
            </a:r>
            <a:r>
              <a:rPr lang="en-US" dirty="0">
                <a:solidFill>
                  <a:srgbClr val="0432FF"/>
                </a:solidFill>
              </a:rPr>
              <a:t>(compensation,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9663</TotalTime>
  <Words>2221</Words>
  <Application>Microsoft Macintosh PowerPoint</Application>
  <PresentationFormat>On-screen Show (4:3)</PresentationFormat>
  <Paragraphs>298</Paragraphs>
  <Slides>25</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Lecture 3 Data Management, Manipulation, and Exploration with dplyr</vt:lpstr>
      <vt:lpstr>PowerPoint Presentation</vt:lpstr>
      <vt:lpstr>Using dplyr</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PowerPoint Presentation</vt:lpstr>
      <vt:lpstr>Calculating Summary Statistics From Grouped Data</vt:lpstr>
      <vt:lpstr>Summary Stats: Method 1: Nested, No Pipe</vt:lpstr>
      <vt:lpstr>Summary Stats: Method 2: Pipe, No Nesting</vt:lpstr>
      <vt:lpstr>Summarizing and Extending Summarization</vt:lpstr>
      <vt:lpstr>Lets Practice. </vt:lpstr>
      <vt:lpstr>Practice with mtcars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387</cp:revision>
  <dcterms:created xsi:type="dcterms:W3CDTF">2013-09-18T21:00:03Z</dcterms:created>
  <dcterms:modified xsi:type="dcterms:W3CDTF">2024-10-23T11:42:06Z</dcterms:modified>
  <cp:category/>
</cp:coreProperties>
</file>

<file path=docProps/thumbnail.jpeg>
</file>